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8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5AC13E9-FFCC-493D-9B15-35EA15B9A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687613" cy="3355676"/>
          </a:xfrm>
        </p:spPr>
        <p:txBody>
          <a:bodyPr>
            <a:noAutofit/>
          </a:bodyPr>
          <a:lstStyle/>
          <a:p>
            <a:pPr algn="l"/>
            <a:r>
              <a:rPr lang="ro-RO" sz="3600" b="1" dirty="0"/>
              <a:t>Măsuri de sprijin pentru angajatori </a:t>
            </a:r>
            <a:br>
              <a:rPr lang="ro-RO" sz="3600" b="1" dirty="0"/>
            </a:br>
            <a:r>
              <a:rPr lang="ro-RO" sz="3600" b="1" dirty="0"/>
              <a:t>și salariați în contextul pandemiei </a:t>
            </a:r>
            <a:br>
              <a:rPr lang="ro-RO" sz="3600" b="1" dirty="0"/>
            </a:br>
            <a:r>
              <a:rPr lang="ro-RO" sz="3600" b="1" dirty="0"/>
              <a:t>COVID-19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E63AB-0D1D-4A6B-86E2-EE1686ACF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37" y="3619752"/>
            <a:ext cx="5716846" cy="1832146"/>
          </a:xfrm>
          <a:prstGeom prst="rect">
            <a:avLst/>
          </a:prstGeom>
        </p:spPr>
      </p:pic>
      <p:pic>
        <p:nvPicPr>
          <p:cNvPr id="8" name="Picture 2" descr="COVID-19 Health and Safety | TVT 2021">
            <a:extLst>
              <a:ext uri="{FF2B5EF4-FFF2-40B4-BE49-F238E27FC236}">
                <a16:creationId xmlns:a16="http://schemas.microsoft.com/office/drawing/2014/main" id="{5A8DE47D-7961-4187-B1B4-9D9872A30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7" t="13905" r="13592" b="14039"/>
          <a:stretch/>
        </p:blipFill>
        <p:spPr bwMode="auto">
          <a:xfrm>
            <a:off x="853436" y="2073982"/>
            <a:ext cx="1238144" cy="12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ownload Elearning Svg Png Icon Free - E Learning Icon Png,Learning Png -  free transparent png images - pngaaa.com">
            <a:extLst>
              <a:ext uri="{FF2B5EF4-FFF2-40B4-BE49-F238E27FC236}">
                <a16:creationId xmlns:a16="http://schemas.microsoft.com/office/drawing/2014/main" id="{0CE842BA-03B0-4F4B-BC57-EC876CF3C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 bwMode="auto">
          <a:xfrm>
            <a:off x="2351262" y="2073982"/>
            <a:ext cx="1238145" cy="12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wnload Elearning Svg Png Icon Free - E Learning Icon Png,Learning Png -  free transparent png images - pngaaa.com">
            <a:extLst>
              <a:ext uri="{FF2B5EF4-FFF2-40B4-BE49-F238E27FC236}">
                <a16:creationId xmlns:a16="http://schemas.microsoft.com/office/drawing/2014/main" id="{C249B99A-35BA-4415-AE94-4CFF39B68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 bwMode="auto">
          <a:xfrm>
            <a:off x="3849089" y="2085217"/>
            <a:ext cx="1238145" cy="12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500F02-3B3B-49E8-99B6-FE331943D0AB}"/>
              </a:ext>
            </a:extLst>
          </p:cNvPr>
          <p:cNvGrpSpPr/>
          <p:nvPr/>
        </p:nvGrpSpPr>
        <p:grpSpPr>
          <a:xfrm>
            <a:off x="3907476" y="2132063"/>
            <a:ext cx="1118851" cy="1126413"/>
            <a:chOff x="6949303" y="423825"/>
            <a:chExt cx="552203" cy="55593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3ECF22-9243-44FE-BB78-96A740E8270F}"/>
                </a:ext>
              </a:extLst>
            </p:cNvPr>
            <p:cNvSpPr/>
            <p:nvPr/>
          </p:nvSpPr>
          <p:spPr>
            <a:xfrm>
              <a:off x="6949303" y="423825"/>
              <a:ext cx="552203" cy="5559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3"/>
            </a:p>
          </p:txBody>
        </p:sp>
        <p:pic>
          <p:nvPicPr>
            <p:cNvPr id="13" name="Picture 8" descr="A Few Of The Reasons Orenco&amp;#39;s A Great Place To Be - Employee Icon - Free  Transparent PNG Clipart Images Download">
              <a:extLst>
                <a:ext uri="{FF2B5EF4-FFF2-40B4-BE49-F238E27FC236}">
                  <a16:creationId xmlns:a16="http://schemas.microsoft.com/office/drawing/2014/main" id="{27D9C2C5-D51C-429D-A7D4-B0C96AE58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004" y="510251"/>
              <a:ext cx="422798" cy="41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F4BAD21-8EED-4B1F-903F-AFC24A2BACEF}"/>
              </a:ext>
            </a:extLst>
          </p:cNvPr>
          <p:cNvSpPr/>
          <p:nvPr/>
        </p:nvSpPr>
        <p:spPr>
          <a:xfrm>
            <a:off x="5320996" y="2085217"/>
            <a:ext cx="1238145" cy="1205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9627E2-4B8D-4B31-B093-8F5731F2FE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916" y="2102554"/>
            <a:ext cx="1179758" cy="117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3E7AC3-F669-486C-BC9F-2B88A624A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19"/>
            <a:ext cx="12192000" cy="6194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3FBEA-D21A-4877-A30E-32237BB04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7" t="27500" r="83438" b="70555"/>
          <a:stretch/>
        </p:blipFill>
        <p:spPr>
          <a:xfrm>
            <a:off x="1454117" y="2327608"/>
            <a:ext cx="1240971" cy="114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07DDDA-5357-46C8-8866-78A653857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7" t="27500" r="83438" b="70555"/>
          <a:stretch/>
        </p:blipFill>
        <p:spPr>
          <a:xfrm>
            <a:off x="547738" y="2451134"/>
            <a:ext cx="806211" cy="114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4BF395-6AA2-4780-A656-8FECFB2D80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7" t="27500" r="83438" b="70555"/>
          <a:stretch/>
        </p:blipFill>
        <p:spPr>
          <a:xfrm>
            <a:off x="1353949" y="2592388"/>
            <a:ext cx="1240971" cy="965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EB8E42-F77F-4CD6-B58D-EAEE05A0C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7" t="27500" r="83438" b="70555"/>
          <a:stretch/>
        </p:blipFill>
        <p:spPr>
          <a:xfrm>
            <a:off x="11552464" y="765507"/>
            <a:ext cx="584503" cy="1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3870869-A1F8-48F3-905B-FBF853D9E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08" y="32629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chemeClr val="tx1">
                    <a:lumMod val="95000"/>
                  </a:schemeClr>
                </a:solidFill>
              </a:rPr>
              <a:t>Compensații pentru zilele libere </a:t>
            </a:r>
            <a:br>
              <a:rPr lang="ro-RO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o-RO" b="1" dirty="0">
                <a:solidFill>
                  <a:schemeClr val="tx1">
                    <a:lumMod val="95000"/>
                  </a:schemeClr>
                </a:solidFill>
              </a:rPr>
              <a:t>acordate pentru </a:t>
            </a:r>
            <a:r>
              <a:rPr lang="ro-RO" b="1" dirty="0">
                <a:solidFill>
                  <a:srgbClr val="FFC000"/>
                </a:solidFill>
              </a:rPr>
              <a:t>vaccinare</a:t>
            </a:r>
            <a:endParaRPr lang="en-US" b="1" dirty="0">
              <a:solidFill>
                <a:srgbClr val="FFC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C572F7-058D-41D2-9A8F-CAA8280A4387}"/>
              </a:ext>
            </a:extLst>
          </p:cNvPr>
          <p:cNvGrpSpPr/>
          <p:nvPr/>
        </p:nvGrpSpPr>
        <p:grpSpPr>
          <a:xfrm>
            <a:off x="570991" y="1734165"/>
            <a:ext cx="3782614" cy="3714750"/>
            <a:chOff x="570991" y="2153264"/>
            <a:chExt cx="3293086" cy="4198375"/>
          </a:xfrm>
          <a:solidFill>
            <a:schemeClr val="tx1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92DF5E7-3FBA-4BF7-92E0-687B43D99638}"/>
                </a:ext>
              </a:extLst>
            </p:cNvPr>
            <p:cNvSpPr/>
            <p:nvPr/>
          </p:nvSpPr>
          <p:spPr>
            <a:xfrm>
              <a:off x="570991" y="2153264"/>
              <a:ext cx="2693319" cy="4198375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B1C39CC-E333-4999-B90E-899875DA99AA}"/>
                </a:ext>
              </a:extLst>
            </p:cNvPr>
            <p:cNvSpPr/>
            <p:nvPr/>
          </p:nvSpPr>
          <p:spPr>
            <a:xfrm>
              <a:off x="2758670" y="2659626"/>
              <a:ext cx="702286" cy="3239730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4852D42-FFF1-4AF4-9EBF-1D4B176A4890}"/>
                </a:ext>
              </a:extLst>
            </p:cNvPr>
            <p:cNvSpPr/>
            <p:nvPr/>
          </p:nvSpPr>
          <p:spPr>
            <a:xfrm rot="5400000">
              <a:off x="1678858" y="4063180"/>
              <a:ext cx="3898490" cy="4719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433D4D-F713-43CD-9CCD-21D793979826}"/>
              </a:ext>
            </a:extLst>
          </p:cNvPr>
          <p:cNvGrpSpPr/>
          <p:nvPr/>
        </p:nvGrpSpPr>
        <p:grpSpPr>
          <a:xfrm>
            <a:off x="4515235" y="1761204"/>
            <a:ext cx="3782614" cy="3714750"/>
            <a:chOff x="570991" y="2153264"/>
            <a:chExt cx="3293086" cy="4198375"/>
          </a:xfrm>
          <a:solidFill>
            <a:schemeClr val="tx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B8F552F-2F6D-4887-A8B0-E665FCF83DB4}"/>
                </a:ext>
              </a:extLst>
            </p:cNvPr>
            <p:cNvSpPr/>
            <p:nvPr/>
          </p:nvSpPr>
          <p:spPr>
            <a:xfrm>
              <a:off x="570991" y="2153264"/>
              <a:ext cx="2693319" cy="4198375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1CD2031-2330-4630-82D4-E39DA405D998}"/>
                </a:ext>
              </a:extLst>
            </p:cNvPr>
            <p:cNvSpPr/>
            <p:nvPr/>
          </p:nvSpPr>
          <p:spPr>
            <a:xfrm>
              <a:off x="2758670" y="2659626"/>
              <a:ext cx="702286" cy="3239730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863AB5D-966F-4DAF-95A4-91B9A467F71C}"/>
                </a:ext>
              </a:extLst>
            </p:cNvPr>
            <p:cNvSpPr/>
            <p:nvPr/>
          </p:nvSpPr>
          <p:spPr>
            <a:xfrm rot="5400000">
              <a:off x="1678858" y="4063180"/>
              <a:ext cx="3898490" cy="4719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25B893-D61C-46E6-A585-BF62422401B1}"/>
              </a:ext>
            </a:extLst>
          </p:cNvPr>
          <p:cNvSpPr/>
          <p:nvPr/>
        </p:nvSpPr>
        <p:spPr>
          <a:xfrm>
            <a:off x="8455022" y="1734164"/>
            <a:ext cx="3093690" cy="3714750"/>
          </a:xfrm>
          <a:prstGeom prst="roundRect">
            <a:avLst>
              <a:gd name="adj" fmla="val 53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1982C-A59B-4929-B866-CF84D2CD70CB}"/>
              </a:ext>
            </a:extLst>
          </p:cNvPr>
          <p:cNvSpPr txBox="1"/>
          <p:nvPr/>
        </p:nvSpPr>
        <p:spPr>
          <a:xfrm>
            <a:off x="623441" y="1747802"/>
            <a:ext cx="29317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chemeClr val="tx2">
                    <a:lumMod val="25000"/>
                  </a:schemeClr>
                </a:solidFill>
              </a:rPr>
              <a:t>1.</a:t>
            </a: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Angajatul adresează o cerere angajatorului pentru acordarea zilelor libere pentru vaccinare.</a:t>
            </a:r>
          </a:p>
          <a:p>
            <a:endParaRPr lang="ro-RO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Angajatorul este obligat să acorde </a:t>
            </a:r>
            <a:br>
              <a:rPr lang="ro-RO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2 zile libere lucrătoare plătite consecutive pentru fiecare doză.</a:t>
            </a:r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0D0486-6510-4E81-8F27-365FA0F448CC}"/>
              </a:ext>
            </a:extLst>
          </p:cNvPr>
          <p:cNvSpPr txBox="1"/>
          <p:nvPr/>
        </p:nvSpPr>
        <p:spPr>
          <a:xfrm>
            <a:off x="4656177" y="1773202"/>
            <a:ext cx="29317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chemeClr val="tx2">
                    <a:lumMod val="25000"/>
                  </a:schemeClr>
                </a:solidFill>
              </a:rPr>
              <a:t>2.</a:t>
            </a: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Angajatorul completează lunar cererea automatizată </a:t>
            </a:r>
            <a:r>
              <a:rPr lang="ro-RO" b="1" dirty="0">
                <a:solidFill>
                  <a:srgbClr val="0070C0"/>
                </a:solidFill>
              </a:rPr>
              <a:t>GSC-2021</a:t>
            </a:r>
            <a:r>
              <a:rPr lang="ro-RO" b="1" dirty="0">
                <a:solidFill>
                  <a:srgbClr val="C00000"/>
                </a:solidFill>
              </a:rPr>
              <a:t> </a:t>
            </a:r>
            <a:br>
              <a:rPr lang="ro-RO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pe </a:t>
            </a:r>
            <a:r>
              <a:rPr lang="ro-RO" b="1" dirty="0">
                <a:solidFill>
                  <a:srgbClr val="0070C0"/>
                </a:solidFill>
              </a:rPr>
              <a:t>declaratie-electronica.fisc.md</a:t>
            </a:r>
          </a:p>
          <a:p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700A1E-D4D8-4968-8C00-BA8025569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6" t="7383" r="81613" b="84373"/>
          <a:stretch/>
        </p:blipFill>
        <p:spPr>
          <a:xfrm>
            <a:off x="4607754" y="4000548"/>
            <a:ext cx="3261185" cy="8526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5FFF9B5-E345-4B1F-BD2F-476B76B31E5C}"/>
              </a:ext>
            </a:extLst>
          </p:cNvPr>
          <p:cNvSpPr txBox="1"/>
          <p:nvPr/>
        </p:nvSpPr>
        <p:spPr>
          <a:xfrm>
            <a:off x="8525492" y="1748760"/>
            <a:ext cx="29317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chemeClr val="tx2">
                    <a:lumMod val="25000"/>
                  </a:schemeClr>
                </a:solidFill>
              </a:rPr>
              <a:t>3.</a:t>
            </a: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Serviciul fiscal transferă angajatorilor </a:t>
            </a:r>
            <a:r>
              <a:rPr lang="ro-RO" b="1" dirty="0">
                <a:solidFill>
                  <a:srgbClr val="0070C0"/>
                </a:solidFill>
              </a:rPr>
              <a:t>costul integral (inclusiv asigurările sociale) </a:t>
            </a:r>
            <a:br>
              <a:rPr lang="ro-RO" b="1" dirty="0">
                <a:solidFill>
                  <a:srgbClr val="0070C0"/>
                </a:solidFill>
              </a:rPr>
            </a:br>
            <a:r>
              <a:rPr lang="ro-RO" b="1" dirty="0">
                <a:solidFill>
                  <a:srgbClr val="0070C0"/>
                </a:solidFill>
              </a:rPr>
              <a:t>ale zilelor libere </a:t>
            </a:r>
          </a:p>
          <a:p>
            <a:endParaRPr lang="ro-RO" sz="105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până la plafonul de </a:t>
            </a:r>
            <a:br>
              <a:rPr lang="ro-RO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558 lei/zi </a:t>
            </a:r>
            <a:br>
              <a:rPr lang="ro-RO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o-RO" b="1" dirty="0">
                <a:solidFill>
                  <a:schemeClr val="tx2">
                    <a:lumMod val="75000"/>
                  </a:schemeClr>
                </a:solidFill>
              </a:rPr>
              <a:t>(echivalent cu un salariu de 12150 lei brut pentru </a:t>
            </a:r>
            <a:br>
              <a:rPr lang="ro-RO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o-RO" b="1" dirty="0">
                <a:solidFill>
                  <a:schemeClr val="tx2">
                    <a:lumMod val="75000"/>
                  </a:schemeClr>
                </a:solidFill>
              </a:rPr>
              <a:t>27 zile lucrătoare)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" name="Picture 2" descr="COVID-19 Health and Safety | TVT 2021">
            <a:extLst>
              <a:ext uri="{FF2B5EF4-FFF2-40B4-BE49-F238E27FC236}">
                <a16:creationId xmlns:a16="http://schemas.microsoft.com/office/drawing/2014/main" id="{1120EE9C-C525-427F-8279-CA7E110F5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7" t="13905" r="13592" b="14039"/>
          <a:stretch/>
        </p:blipFill>
        <p:spPr bwMode="auto">
          <a:xfrm>
            <a:off x="570991" y="326289"/>
            <a:ext cx="1238144" cy="12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F59D5A-4F46-4788-B302-51F1D321B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302" y="5651336"/>
            <a:ext cx="2826286" cy="9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2B1CD32-2014-49A4-B981-9EE0B94B9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8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7DD48F1-6413-47CE-91FC-886C33AAA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08" y="32629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chemeClr val="tx1">
                    <a:lumMod val="95000"/>
                  </a:schemeClr>
                </a:solidFill>
              </a:rPr>
              <a:t>Zile libere și indemnizații salariaților </a:t>
            </a:r>
            <a:br>
              <a:rPr lang="ro-RO" b="1" dirty="0"/>
            </a:br>
            <a:r>
              <a:rPr lang="ro-RO" b="1" dirty="0">
                <a:solidFill>
                  <a:srgbClr val="FFC000"/>
                </a:solidFill>
              </a:rPr>
              <a:t>cu copii care învață online</a:t>
            </a:r>
            <a:endParaRPr lang="en-US" b="1" dirty="0">
              <a:solidFill>
                <a:srgbClr val="FFC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C572F7-058D-41D2-9A8F-CAA8280A4387}"/>
              </a:ext>
            </a:extLst>
          </p:cNvPr>
          <p:cNvGrpSpPr/>
          <p:nvPr/>
        </p:nvGrpSpPr>
        <p:grpSpPr>
          <a:xfrm>
            <a:off x="570991" y="1734165"/>
            <a:ext cx="3782614" cy="3714750"/>
            <a:chOff x="570991" y="2153264"/>
            <a:chExt cx="3293086" cy="4198375"/>
          </a:xfrm>
          <a:solidFill>
            <a:schemeClr val="tx1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92DF5E7-3FBA-4BF7-92E0-687B43D99638}"/>
                </a:ext>
              </a:extLst>
            </p:cNvPr>
            <p:cNvSpPr/>
            <p:nvPr/>
          </p:nvSpPr>
          <p:spPr>
            <a:xfrm>
              <a:off x="570991" y="2153264"/>
              <a:ext cx="2693319" cy="4198375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B1C39CC-E333-4999-B90E-899875DA99AA}"/>
                </a:ext>
              </a:extLst>
            </p:cNvPr>
            <p:cNvSpPr/>
            <p:nvPr/>
          </p:nvSpPr>
          <p:spPr>
            <a:xfrm>
              <a:off x="2758670" y="2659626"/>
              <a:ext cx="702286" cy="3239730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4852D42-FFF1-4AF4-9EBF-1D4B176A4890}"/>
                </a:ext>
              </a:extLst>
            </p:cNvPr>
            <p:cNvSpPr/>
            <p:nvPr/>
          </p:nvSpPr>
          <p:spPr>
            <a:xfrm rot="5400000">
              <a:off x="1678858" y="4063180"/>
              <a:ext cx="3898490" cy="4719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433D4D-F713-43CD-9CCD-21D793979826}"/>
              </a:ext>
            </a:extLst>
          </p:cNvPr>
          <p:cNvGrpSpPr/>
          <p:nvPr/>
        </p:nvGrpSpPr>
        <p:grpSpPr>
          <a:xfrm>
            <a:off x="4515235" y="1761204"/>
            <a:ext cx="3782614" cy="3714750"/>
            <a:chOff x="570991" y="2153264"/>
            <a:chExt cx="3293086" cy="4198375"/>
          </a:xfrm>
          <a:solidFill>
            <a:schemeClr val="tx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B8F552F-2F6D-4887-A8B0-E665FCF83DB4}"/>
                </a:ext>
              </a:extLst>
            </p:cNvPr>
            <p:cNvSpPr/>
            <p:nvPr/>
          </p:nvSpPr>
          <p:spPr>
            <a:xfrm>
              <a:off x="570991" y="2153264"/>
              <a:ext cx="2693319" cy="4198375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1CD2031-2330-4630-82D4-E39DA405D998}"/>
                </a:ext>
              </a:extLst>
            </p:cNvPr>
            <p:cNvSpPr/>
            <p:nvPr/>
          </p:nvSpPr>
          <p:spPr>
            <a:xfrm>
              <a:off x="2758670" y="2659626"/>
              <a:ext cx="702286" cy="3239730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863AB5D-966F-4DAF-95A4-91B9A467F71C}"/>
                </a:ext>
              </a:extLst>
            </p:cNvPr>
            <p:cNvSpPr/>
            <p:nvPr/>
          </p:nvSpPr>
          <p:spPr>
            <a:xfrm rot="5400000">
              <a:off x="1678858" y="4063180"/>
              <a:ext cx="3898490" cy="4719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25B893-D61C-46E6-A585-BF62422401B1}"/>
              </a:ext>
            </a:extLst>
          </p:cNvPr>
          <p:cNvSpPr/>
          <p:nvPr/>
        </p:nvSpPr>
        <p:spPr>
          <a:xfrm>
            <a:off x="8455022" y="1734164"/>
            <a:ext cx="3093690" cy="3714750"/>
          </a:xfrm>
          <a:prstGeom prst="roundRect">
            <a:avLst>
              <a:gd name="adj" fmla="val 53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1982C-A59B-4929-B866-CF84D2CD70CB}"/>
              </a:ext>
            </a:extLst>
          </p:cNvPr>
          <p:cNvSpPr txBox="1"/>
          <p:nvPr/>
        </p:nvSpPr>
        <p:spPr>
          <a:xfrm>
            <a:off x="623441" y="1747802"/>
            <a:ext cx="29317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chemeClr val="tx2">
                    <a:lumMod val="25000"/>
                  </a:schemeClr>
                </a:solidFill>
              </a:rPr>
              <a:t>1.</a:t>
            </a: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Angajatul care are un copil până la 12 ani sau un copil cu dizabilități care învață online, cu </a:t>
            </a:r>
            <a:r>
              <a:rPr lang="ro-RO" b="1" dirty="0">
                <a:solidFill>
                  <a:srgbClr val="0070C0"/>
                </a:solidFill>
              </a:rPr>
              <a:t>acordul angajatorului,</a:t>
            </a:r>
            <a:r>
              <a:rPr lang="ro-RO" b="1" dirty="0">
                <a:solidFill>
                  <a:srgbClr val="C00000"/>
                </a:solidFill>
              </a:rPr>
              <a:t> </a:t>
            </a: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beneficiază de zile libere pentru a sta cu copilul.</a:t>
            </a:r>
          </a:p>
          <a:p>
            <a:endParaRPr lang="ro-RO" sz="11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Numai unul dintre părinți poate beneficia de zile libere.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0D0486-6510-4E81-8F27-365FA0F448CC}"/>
              </a:ext>
            </a:extLst>
          </p:cNvPr>
          <p:cNvSpPr txBox="1"/>
          <p:nvPr/>
        </p:nvSpPr>
        <p:spPr>
          <a:xfrm>
            <a:off x="4656177" y="1773202"/>
            <a:ext cx="29317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chemeClr val="tx2">
                    <a:lumMod val="25000"/>
                  </a:schemeClr>
                </a:solidFill>
              </a:rPr>
              <a:t>2.</a:t>
            </a: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Angajatorul completează lunar cererea automatizată </a:t>
            </a:r>
            <a:r>
              <a:rPr lang="ro-RO" b="1" dirty="0">
                <a:solidFill>
                  <a:srgbClr val="0070C0"/>
                </a:solidFill>
              </a:rPr>
              <a:t>IZL 21 </a:t>
            </a:r>
            <a:br>
              <a:rPr lang="ro-RO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pe </a:t>
            </a:r>
            <a:r>
              <a:rPr lang="ro-RO" b="1" dirty="0">
                <a:solidFill>
                  <a:srgbClr val="0070C0"/>
                </a:solidFill>
              </a:rPr>
              <a:t>declaratie-electronica.fisc.md</a:t>
            </a:r>
          </a:p>
          <a:p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700A1E-D4D8-4968-8C00-BA8025569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6" t="7383" r="81613" b="84373"/>
          <a:stretch/>
        </p:blipFill>
        <p:spPr>
          <a:xfrm>
            <a:off x="4607754" y="4000548"/>
            <a:ext cx="3261185" cy="8526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5FFF9B5-E345-4B1F-BD2F-476B76B31E5C}"/>
              </a:ext>
            </a:extLst>
          </p:cNvPr>
          <p:cNvSpPr txBox="1"/>
          <p:nvPr/>
        </p:nvSpPr>
        <p:spPr>
          <a:xfrm>
            <a:off x="8525492" y="1748760"/>
            <a:ext cx="29317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chemeClr val="tx2">
                    <a:lumMod val="25000"/>
                  </a:schemeClr>
                </a:solidFill>
              </a:rPr>
              <a:t>3.</a:t>
            </a: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CNAS transferă angajaților </a:t>
            </a:r>
            <a:r>
              <a:rPr lang="ro-RO" b="1" dirty="0">
                <a:solidFill>
                  <a:srgbClr val="0070C0"/>
                </a:solidFill>
              </a:rPr>
              <a:t>indemnizația pentru zilele libere, egală cu 50% din salariul </a:t>
            </a:r>
            <a:br>
              <a:rPr lang="ro-RO" b="1" dirty="0">
                <a:solidFill>
                  <a:srgbClr val="0070C0"/>
                </a:solidFill>
              </a:rPr>
            </a:br>
            <a:r>
              <a:rPr lang="ro-RO" b="1" dirty="0">
                <a:solidFill>
                  <a:srgbClr val="0070C0"/>
                </a:solidFill>
              </a:rPr>
              <a:t>de bază </a:t>
            </a: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până la plafonul de 150 lei/zi </a:t>
            </a:r>
            <a:r>
              <a:rPr lang="ro-RO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o-RO" b="1" dirty="0" err="1">
                <a:solidFill>
                  <a:schemeClr val="tx2">
                    <a:lumMod val="75000"/>
                  </a:schemeClr>
                </a:solidFill>
              </a:rPr>
              <a:t>echiv</a:t>
            </a:r>
            <a:r>
              <a:rPr lang="ro-RO" b="1" dirty="0">
                <a:solidFill>
                  <a:schemeClr val="tx2">
                    <a:lumMod val="75000"/>
                  </a:schemeClr>
                </a:solidFill>
              </a:rPr>
              <a:t>. cu o indemnizație lunară max. 4050 lei / 27 zile lucr.)</a:t>
            </a: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Angajatorul poate suplini indemnizația din surse proprii.</a:t>
            </a:r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4" name="Picture 4" descr="Download Elearning Svg Png Icon Free - E Learning Icon Png,Learning Png -  free transparent png images - pngaaa.com">
            <a:extLst>
              <a:ext uri="{FF2B5EF4-FFF2-40B4-BE49-F238E27FC236}">
                <a16:creationId xmlns:a16="http://schemas.microsoft.com/office/drawing/2014/main" id="{A67A253B-E491-4F7A-8EB4-019092CB0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 bwMode="auto">
          <a:xfrm>
            <a:off x="570991" y="326290"/>
            <a:ext cx="1238145" cy="12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6189E48-99B5-403B-ABB6-96D17126B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302" y="5651336"/>
            <a:ext cx="2826286" cy="9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C59793-6899-4B93-97C0-FC3BC16BF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9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7DF4EDC-AD9F-4FB8-840D-01D29643E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08" y="32629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chemeClr val="tx1">
                    <a:lumMod val="95000"/>
                  </a:schemeClr>
                </a:solidFill>
              </a:rPr>
              <a:t>Indemnizații salariaților în </a:t>
            </a:r>
            <a:br>
              <a:rPr lang="ro-RO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o-RO" b="1" dirty="0">
                <a:solidFill>
                  <a:srgbClr val="FFC000"/>
                </a:solidFill>
              </a:rPr>
              <a:t>șomaj tehnic</a:t>
            </a:r>
            <a:endParaRPr lang="en-US" b="1" dirty="0">
              <a:solidFill>
                <a:srgbClr val="FFC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C572F7-058D-41D2-9A8F-CAA8280A4387}"/>
              </a:ext>
            </a:extLst>
          </p:cNvPr>
          <p:cNvGrpSpPr/>
          <p:nvPr/>
        </p:nvGrpSpPr>
        <p:grpSpPr>
          <a:xfrm>
            <a:off x="570991" y="1734165"/>
            <a:ext cx="3782614" cy="3714750"/>
            <a:chOff x="570991" y="2153264"/>
            <a:chExt cx="3293086" cy="4198375"/>
          </a:xfrm>
          <a:solidFill>
            <a:schemeClr val="tx1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92DF5E7-3FBA-4BF7-92E0-687B43D99638}"/>
                </a:ext>
              </a:extLst>
            </p:cNvPr>
            <p:cNvSpPr/>
            <p:nvPr/>
          </p:nvSpPr>
          <p:spPr>
            <a:xfrm>
              <a:off x="570991" y="2153264"/>
              <a:ext cx="2693319" cy="4198375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B1C39CC-E333-4999-B90E-899875DA99AA}"/>
                </a:ext>
              </a:extLst>
            </p:cNvPr>
            <p:cNvSpPr/>
            <p:nvPr/>
          </p:nvSpPr>
          <p:spPr>
            <a:xfrm>
              <a:off x="2758670" y="2659626"/>
              <a:ext cx="702286" cy="3239730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4852D42-FFF1-4AF4-9EBF-1D4B176A4890}"/>
                </a:ext>
              </a:extLst>
            </p:cNvPr>
            <p:cNvSpPr/>
            <p:nvPr/>
          </p:nvSpPr>
          <p:spPr>
            <a:xfrm rot="5400000">
              <a:off x="1678858" y="4063180"/>
              <a:ext cx="3898490" cy="4719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433D4D-F713-43CD-9CCD-21D793979826}"/>
              </a:ext>
            </a:extLst>
          </p:cNvPr>
          <p:cNvGrpSpPr/>
          <p:nvPr/>
        </p:nvGrpSpPr>
        <p:grpSpPr>
          <a:xfrm>
            <a:off x="4515235" y="1761204"/>
            <a:ext cx="3782614" cy="3714750"/>
            <a:chOff x="570991" y="2153264"/>
            <a:chExt cx="3293086" cy="4198375"/>
          </a:xfrm>
          <a:solidFill>
            <a:schemeClr val="tx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B8F552F-2F6D-4887-A8B0-E665FCF83DB4}"/>
                </a:ext>
              </a:extLst>
            </p:cNvPr>
            <p:cNvSpPr/>
            <p:nvPr/>
          </p:nvSpPr>
          <p:spPr>
            <a:xfrm>
              <a:off x="570991" y="2153264"/>
              <a:ext cx="2693319" cy="4198375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1CD2031-2330-4630-82D4-E39DA405D998}"/>
                </a:ext>
              </a:extLst>
            </p:cNvPr>
            <p:cNvSpPr/>
            <p:nvPr/>
          </p:nvSpPr>
          <p:spPr>
            <a:xfrm>
              <a:off x="2758670" y="2659626"/>
              <a:ext cx="702286" cy="3239730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863AB5D-966F-4DAF-95A4-91B9A467F71C}"/>
                </a:ext>
              </a:extLst>
            </p:cNvPr>
            <p:cNvSpPr/>
            <p:nvPr/>
          </p:nvSpPr>
          <p:spPr>
            <a:xfrm rot="5400000">
              <a:off x="1678858" y="4063180"/>
              <a:ext cx="3898490" cy="4719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25B893-D61C-46E6-A585-BF62422401B1}"/>
              </a:ext>
            </a:extLst>
          </p:cNvPr>
          <p:cNvSpPr/>
          <p:nvPr/>
        </p:nvSpPr>
        <p:spPr>
          <a:xfrm>
            <a:off x="8455022" y="1734164"/>
            <a:ext cx="3093690" cy="3714750"/>
          </a:xfrm>
          <a:prstGeom prst="roundRect">
            <a:avLst>
              <a:gd name="adj" fmla="val 53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1982C-A59B-4929-B866-CF84D2CD70CB}"/>
              </a:ext>
            </a:extLst>
          </p:cNvPr>
          <p:cNvSpPr txBox="1"/>
          <p:nvPr/>
        </p:nvSpPr>
        <p:spPr>
          <a:xfrm>
            <a:off x="623441" y="1747802"/>
            <a:ext cx="29317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chemeClr val="tx2">
                    <a:lumMod val="25000"/>
                  </a:schemeClr>
                </a:solidFill>
              </a:rPr>
              <a:t>1.</a:t>
            </a: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În caz de </a:t>
            </a:r>
            <a:r>
              <a:rPr lang="ro-RO" b="1" dirty="0">
                <a:solidFill>
                  <a:srgbClr val="0070C0"/>
                </a:solidFill>
              </a:rPr>
              <a:t>reducere a activității economice </a:t>
            </a:r>
            <a:br>
              <a:rPr lang="ro-RO" b="1" dirty="0">
                <a:solidFill>
                  <a:srgbClr val="0070C0"/>
                </a:solidFill>
              </a:rPr>
            </a:br>
            <a:r>
              <a:rPr lang="ro-RO" b="1" dirty="0">
                <a:solidFill>
                  <a:srgbClr val="0070C0"/>
                </a:solidFill>
              </a:rPr>
              <a:t>din cauza restricțiilor impuse în contextul COVID-19,</a:t>
            </a:r>
            <a:r>
              <a:rPr lang="ro-RO" b="1" dirty="0">
                <a:solidFill>
                  <a:srgbClr val="C00000"/>
                </a:solidFill>
              </a:rPr>
              <a:t> </a:t>
            </a: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angajatorul poate dispune șomaj tehnic pentru salariați.</a:t>
            </a:r>
          </a:p>
          <a:p>
            <a:endParaRPr lang="ro-RO" sz="10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Salariații sunt notificați conform prevederilor</a:t>
            </a:r>
          </a:p>
          <a:p>
            <a:r>
              <a:rPr lang="ro-RO" b="1" dirty="0">
                <a:solidFill>
                  <a:srgbClr val="0070C0"/>
                </a:solidFill>
              </a:rPr>
              <a:t>Codului Muncii.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0D0486-6510-4E81-8F27-365FA0F448CC}"/>
              </a:ext>
            </a:extLst>
          </p:cNvPr>
          <p:cNvSpPr txBox="1"/>
          <p:nvPr/>
        </p:nvSpPr>
        <p:spPr>
          <a:xfrm>
            <a:off x="4656177" y="1773202"/>
            <a:ext cx="29317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chemeClr val="tx2">
                    <a:lumMod val="25000"/>
                  </a:schemeClr>
                </a:solidFill>
              </a:rPr>
              <a:t>2.</a:t>
            </a: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Angajatorul completează lunar cererea automatizată </a:t>
            </a:r>
            <a:r>
              <a:rPr lang="ro-RO" b="1" dirty="0">
                <a:solidFill>
                  <a:srgbClr val="0070C0"/>
                </a:solidFill>
              </a:rPr>
              <a:t>IST 21 </a:t>
            </a:r>
            <a:br>
              <a:rPr lang="ro-RO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pe </a:t>
            </a:r>
            <a:r>
              <a:rPr lang="ro-RO" b="1" dirty="0">
                <a:solidFill>
                  <a:srgbClr val="0070C0"/>
                </a:solidFill>
              </a:rPr>
              <a:t>declaratie-electronica.fisc.md</a:t>
            </a:r>
          </a:p>
          <a:p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700A1E-D4D8-4968-8C00-BA8025569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6" t="7383" r="81613" b="84373"/>
          <a:stretch/>
        </p:blipFill>
        <p:spPr>
          <a:xfrm>
            <a:off x="4607754" y="4000548"/>
            <a:ext cx="3261185" cy="8526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5FFF9B5-E345-4B1F-BD2F-476B76B31E5C}"/>
              </a:ext>
            </a:extLst>
          </p:cNvPr>
          <p:cNvSpPr txBox="1"/>
          <p:nvPr/>
        </p:nvSpPr>
        <p:spPr>
          <a:xfrm>
            <a:off x="8525492" y="1739235"/>
            <a:ext cx="29317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chemeClr val="tx2">
                    <a:lumMod val="25000"/>
                  </a:schemeClr>
                </a:solidFill>
              </a:rPr>
              <a:t>3.</a:t>
            </a: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CNAS transferă angajaților </a:t>
            </a:r>
            <a:r>
              <a:rPr lang="ro-RO" b="1" dirty="0">
                <a:solidFill>
                  <a:srgbClr val="0070C0"/>
                </a:solidFill>
              </a:rPr>
              <a:t>indemnizația pentru șomajul tehnic, egală cu 50% din salariul de bază</a:t>
            </a:r>
            <a:r>
              <a:rPr lang="ro-RO" b="1" dirty="0">
                <a:solidFill>
                  <a:srgbClr val="C00000"/>
                </a:solidFill>
              </a:rPr>
              <a:t> </a:t>
            </a: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până la </a:t>
            </a:r>
            <a:br>
              <a:rPr lang="ro-RO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plafonul de 150 lei/zi </a:t>
            </a:r>
            <a:br>
              <a:rPr lang="ro-RO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o-RO" b="1" dirty="0">
                <a:solidFill>
                  <a:schemeClr val="tx2">
                    <a:lumMod val="75000"/>
                  </a:schemeClr>
                </a:solidFill>
              </a:rPr>
              <a:t>(max. 4050 lei / 27 zile lucrătoare)</a:t>
            </a: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Angajatorul poate suplini indemnizația din surse proprii.</a:t>
            </a:r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4" name="Picture 4" descr="Download Elearning Svg Png Icon Free - E Learning Icon Png,Learning Png -  free transparent png images - pngaaa.com">
            <a:extLst>
              <a:ext uri="{FF2B5EF4-FFF2-40B4-BE49-F238E27FC236}">
                <a16:creationId xmlns:a16="http://schemas.microsoft.com/office/drawing/2014/main" id="{A67A253B-E491-4F7A-8EB4-019092CB0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 bwMode="auto">
          <a:xfrm>
            <a:off x="570991" y="326290"/>
            <a:ext cx="1238145" cy="12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1F88C8E-A40D-46D6-A053-8E2ED932A147}"/>
              </a:ext>
            </a:extLst>
          </p:cNvPr>
          <p:cNvGrpSpPr/>
          <p:nvPr/>
        </p:nvGrpSpPr>
        <p:grpSpPr>
          <a:xfrm>
            <a:off x="629378" y="373136"/>
            <a:ext cx="1118851" cy="1126413"/>
            <a:chOff x="6949303" y="423825"/>
            <a:chExt cx="552203" cy="55593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11560E-6359-47F7-B1F4-225C010BEC1B}"/>
                </a:ext>
              </a:extLst>
            </p:cNvPr>
            <p:cNvSpPr/>
            <p:nvPr/>
          </p:nvSpPr>
          <p:spPr>
            <a:xfrm>
              <a:off x="6949303" y="423825"/>
              <a:ext cx="552203" cy="5559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3"/>
            </a:p>
          </p:txBody>
        </p:sp>
        <p:pic>
          <p:nvPicPr>
            <p:cNvPr id="22" name="Picture 8" descr="A Few Of The Reasons Orenco&amp;#39;s A Great Place To Be - Employee Icon - Free  Transparent PNG Clipart Images Download">
              <a:extLst>
                <a:ext uri="{FF2B5EF4-FFF2-40B4-BE49-F238E27FC236}">
                  <a16:creationId xmlns:a16="http://schemas.microsoft.com/office/drawing/2014/main" id="{0FD43E3A-3108-40EA-97A8-F82D544D4A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004" y="510251"/>
              <a:ext cx="422798" cy="41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98235CD-9957-4BAC-AFF0-BEAF94F997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8302" y="5651336"/>
            <a:ext cx="2826286" cy="9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D222D-C71F-46C1-AE53-43050DC83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82C20-480F-45AF-B873-B31E0E817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" t="27500" r="83438" b="70555"/>
          <a:stretch/>
        </p:blipFill>
        <p:spPr>
          <a:xfrm>
            <a:off x="1743075" y="2762250"/>
            <a:ext cx="1240971" cy="11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492BFD-FBA6-418A-B340-CD747C64F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" t="27500" r="83438" b="70555"/>
          <a:stretch/>
        </p:blipFill>
        <p:spPr>
          <a:xfrm>
            <a:off x="654504" y="2921000"/>
            <a:ext cx="1240971" cy="114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1262AF-50D6-4AA3-B860-313DE7EAE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" t="27500" r="83438" b="70555"/>
          <a:stretch/>
        </p:blipFill>
        <p:spPr>
          <a:xfrm>
            <a:off x="451304" y="3225800"/>
            <a:ext cx="1240971" cy="114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19E70A-14FE-4202-934D-0D9330EBA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" t="27500" r="83438" b="70555"/>
          <a:stretch/>
        </p:blipFill>
        <p:spPr>
          <a:xfrm>
            <a:off x="11151055" y="560916"/>
            <a:ext cx="896268" cy="82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09FC7D-0E38-4695-8D9E-ED3241F58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" t="27500" r="83438" b="70555"/>
          <a:stretch/>
        </p:blipFill>
        <p:spPr>
          <a:xfrm>
            <a:off x="11006377" y="636058"/>
            <a:ext cx="973955" cy="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9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88A5CF1-3CF1-40D8-849F-E1F67B410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AE19CD-A5C1-4EF6-856E-56CABF8DC91D}"/>
              </a:ext>
            </a:extLst>
          </p:cNvPr>
          <p:cNvSpPr/>
          <p:nvPr/>
        </p:nvSpPr>
        <p:spPr>
          <a:xfrm>
            <a:off x="570991" y="326290"/>
            <a:ext cx="1238145" cy="1205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701" y="326290"/>
            <a:ext cx="6401295" cy="12573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chemeClr val="tx1">
                    <a:lumMod val="95000"/>
                  </a:schemeClr>
                </a:solidFill>
              </a:rPr>
              <a:t>Regimul de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o-RO" b="1" dirty="0"/>
            </a:br>
            <a:r>
              <a:rPr lang="ro-RO" b="1" dirty="0">
                <a:solidFill>
                  <a:srgbClr val="FFC000"/>
                </a:solidFill>
              </a:rPr>
              <a:t>activitate redusă</a:t>
            </a:r>
            <a:endParaRPr lang="en-US" b="1" dirty="0">
              <a:solidFill>
                <a:srgbClr val="FFC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C572F7-058D-41D2-9A8F-CAA8280A4387}"/>
              </a:ext>
            </a:extLst>
          </p:cNvPr>
          <p:cNvGrpSpPr/>
          <p:nvPr/>
        </p:nvGrpSpPr>
        <p:grpSpPr>
          <a:xfrm>
            <a:off x="570991" y="1734165"/>
            <a:ext cx="3782614" cy="4780208"/>
            <a:chOff x="570991" y="2153264"/>
            <a:chExt cx="3293086" cy="4198375"/>
          </a:xfrm>
          <a:solidFill>
            <a:schemeClr val="tx1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92DF5E7-3FBA-4BF7-92E0-687B43D99638}"/>
                </a:ext>
              </a:extLst>
            </p:cNvPr>
            <p:cNvSpPr/>
            <p:nvPr/>
          </p:nvSpPr>
          <p:spPr>
            <a:xfrm>
              <a:off x="570991" y="2153264"/>
              <a:ext cx="2693319" cy="4198375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B1C39CC-E333-4999-B90E-899875DA99AA}"/>
                </a:ext>
              </a:extLst>
            </p:cNvPr>
            <p:cNvSpPr/>
            <p:nvPr/>
          </p:nvSpPr>
          <p:spPr>
            <a:xfrm>
              <a:off x="2758670" y="2659626"/>
              <a:ext cx="702286" cy="3239730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4852D42-FFF1-4AF4-9EBF-1D4B176A4890}"/>
                </a:ext>
              </a:extLst>
            </p:cNvPr>
            <p:cNvSpPr/>
            <p:nvPr/>
          </p:nvSpPr>
          <p:spPr>
            <a:xfrm rot="5400000">
              <a:off x="1678858" y="4063180"/>
              <a:ext cx="3898490" cy="4719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433D4D-F713-43CD-9CCD-21D793979826}"/>
              </a:ext>
            </a:extLst>
          </p:cNvPr>
          <p:cNvGrpSpPr/>
          <p:nvPr/>
        </p:nvGrpSpPr>
        <p:grpSpPr>
          <a:xfrm>
            <a:off x="4515235" y="3541628"/>
            <a:ext cx="3782614" cy="2990082"/>
            <a:chOff x="570991" y="2153264"/>
            <a:chExt cx="3293086" cy="4198375"/>
          </a:xfrm>
          <a:solidFill>
            <a:schemeClr val="tx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B8F552F-2F6D-4887-A8B0-E665FCF83DB4}"/>
                </a:ext>
              </a:extLst>
            </p:cNvPr>
            <p:cNvSpPr/>
            <p:nvPr/>
          </p:nvSpPr>
          <p:spPr>
            <a:xfrm>
              <a:off x="570991" y="2153264"/>
              <a:ext cx="2693319" cy="4198375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1CD2031-2330-4630-82D4-E39DA405D998}"/>
                </a:ext>
              </a:extLst>
            </p:cNvPr>
            <p:cNvSpPr/>
            <p:nvPr/>
          </p:nvSpPr>
          <p:spPr>
            <a:xfrm>
              <a:off x="2758670" y="2659626"/>
              <a:ext cx="702286" cy="3239730"/>
            </a:xfrm>
            <a:prstGeom prst="roundRect">
              <a:avLst>
                <a:gd name="adj" fmla="val 53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863AB5D-966F-4DAF-95A4-91B9A467F71C}"/>
                </a:ext>
              </a:extLst>
            </p:cNvPr>
            <p:cNvSpPr/>
            <p:nvPr/>
          </p:nvSpPr>
          <p:spPr>
            <a:xfrm rot="5400000">
              <a:off x="1678858" y="4063180"/>
              <a:ext cx="3898490" cy="4719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25B893-D61C-46E6-A585-BF62422401B1}"/>
              </a:ext>
            </a:extLst>
          </p:cNvPr>
          <p:cNvSpPr/>
          <p:nvPr/>
        </p:nvSpPr>
        <p:spPr>
          <a:xfrm>
            <a:off x="8459479" y="3561864"/>
            <a:ext cx="3093690" cy="1914090"/>
          </a:xfrm>
          <a:prstGeom prst="roundRect">
            <a:avLst>
              <a:gd name="adj" fmla="val 53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1982C-A59B-4929-B866-CF84D2CD70CB}"/>
              </a:ext>
            </a:extLst>
          </p:cNvPr>
          <p:cNvSpPr txBox="1"/>
          <p:nvPr/>
        </p:nvSpPr>
        <p:spPr>
          <a:xfrm>
            <a:off x="623440" y="1747802"/>
            <a:ext cx="30264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chemeClr val="tx2">
                    <a:lumMod val="25000"/>
                  </a:schemeClr>
                </a:solidFill>
              </a:rPr>
              <a:t>1.</a:t>
            </a: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În caz de reducere a activității economice, angajatorul, cu acordul salariaților, solicită </a:t>
            </a:r>
            <a:r>
              <a:rPr lang="ro-RO" b="1" dirty="0">
                <a:solidFill>
                  <a:srgbClr val="0070C0"/>
                </a:solidFill>
              </a:rPr>
              <a:t>Regimul de Activitate Redusă </a:t>
            </a: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prin cererea </a:t>
            </a:r>
            <a:r>
              <a:rPr lang="ro-RO" b="1" dirty="0">
                <a:solidFill>
                  <a:srgbClr val="0070C0"/>
                </a:solidFill>
              </a:rPr>
              <a:t>RAR21</a:t>
            </a: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 pe </a:t>
            </a:r>
            <a:r>
              <a:rPr lang="ro-RO" b="1" dirty="0">
                <a:solidFill>
                  <a:srgbClr val="0070C0"/>
                </a:solidFill>
              </a:rPr>
              <a:t>declaratie-electronica.fisc.md</a:t>
            </a:r>
          </a:p>
          <a:p>
            <a:endParaRPr lang="ro-RO" b="1" dirty="0">
              <a:solidFill>
                <a:srgbClr val="C00000"/>
              </a:solidFill>
            </a:endParaRPr>
          </a:p>
          <a:p>
            <a:endParaRPr lang="ro-RO" b="1" dirty="0">
              <a:solidFill>
                <a:srgbClr val="C00000"/>
              </a:solidFill>
            </a:endParaRPr>
          </a:p>
          <a:p>
            <a:endParaRPr lang="ro-RO" b="1" dirty="0">
              <a:solidFill>
                <a:srgbClr val="C00000"/>
              </a:solidFill>
            </a:endParaRPr>
          </a:p>
          <a:p>
            <a:endParaRPr lang="ro-RO" sz="12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Regimul de activitate redusă este instituit prin </a:t>
            </a:r>
            <a:r>
              <a:rPr lang="ro-RO" b="1" dirty="0">
                <a:solidFill>
                  <a:srgbClr val="0070C0"/>
                </a:solidFill>
              </a:rPr>
              <a:t>validare de către ANOFM.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0D0486-6510-4E81-8F27-365FA0F448CC}"/>
              </a:ext>
            </a:extLst>
          </p:cNvPr>
          <p:cNvSpPr txBox="1"/>
          <p:nvPr/>
        </p:nvSpPr>
        <p:spPr>
          <a:xfrm>
            <a:off x="4656177" y="3553876"/>
            <a:ext cx="29317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chemeClr val="tx2">
                    <a:lumMod val="25000"/>
                  </a:schemeClr>
                </a:solidFill>
              </a:rPr>
              <a:t>2.</a:t>
            </a: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Angajatorul distribuie timpul de lucru în rândul salariaților vizați și </a:t>
            </a:r>
            <a:br>
              <a:rPr lang="en-US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lunar solicită ajutorul pentru salariați prin cererea automatizată </a:t>
            </a:r>
            <a:r>
              <a:rPr lang="ro-RO" b="1" dirty="0">
                <a:solidFill>
                  <a:srgbClr val="0070C0"/>
                </a:solidFill>
              </a:rPr>
              <a:t>ARR21</a:t>
            </a:r>
            <a:r>
              <a:rPr lang="ro-RO" b="1" dirty="0">
                <a:solidFill>
                  <a:srgbClr val="C00000"/>
                </a:solidFill>
              </a:rPr>
              <a:t> </a:t>
            </a: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pe </a:t>
            </a:r>
            <a:r>
              <a:rPr lang="ro-RO" b="1" dirty="0">
                <a:solidFill>
                  <a:srgbClr val="0070C0"/>
                </a:solidFill>
              </a:rPr>
              <a:t>declaratie-electronica.fisc.md</a:t>
            </a:r>
          </a:p>
          <a:p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FFF9B5-E345-4B1F-BD2F-476B76B31E5C}"/>
              </a:ext>
            </a:extLst>
          </p:cNvPr>
          <p:cNvSpPr txBox="1"/>
          <p:nvPr/>
        </p:nvSpPr>
        <p:spPr>
          <a:xfrm>
            <a:off x="8529949" y="3569807"/>
            <a:ext cx="3091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chemeClr val="tx2">
                    <a:lumMod val="25000"/>
                  </a:schemeClr>
                </a:solidFill>
              </a:rPr>
              <a:t>3.</a:t>
            </a:r>
          </a:p>
          <a:p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ANOFM transferă angajatorilor </a:t>
            </a:r>
            <a:r>
              <a:rPr lang="ro-RO" b="1" dirty="0">
                <a:solidFill>
                  <a:srgbClr val="0070C0"/>
                </a:solidFill>
              </a:rPr>
              <a:t>ajutorul pentru salariații în regim de activitate redusă.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B2FBD-00C7-40DC-A0E6-BEBC86BCB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11" y="343627"/>
            <a:ext cx="1179758" cy="11797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51FAD5-FFEA-4B81-AAC6-80079D71D7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6" t="7383" r="81613" b="84373"/>
          <a:stretch/>
        </p:blipFill>
        <p:spPr>
          <a:xfrm>
            <a:off x="623441" y="4714585"/>
            <a:ext cx="2911949" cy="761369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5E3681F-8A75-4479-9D13-BD67FB4718AD}"/>
              </a:ext>
            </a:extLst>
          </p:cNvPr>
          <p:cNvSpPr/>
          <p:nvPr/>
        </p:nvSpPr>
        <p:spPr>
          <a:xfrm>
            <a:off x="4510778" y="1742173"/>
            <a:ext cx="3787072" cy="1574200"/>
          </a:xfrm>
          <a:prstGeom prst="roundRect">
            <a:avLst>
              <a:gd name="adj" fmla="val 53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2BC4CE-7143-4316-946E-6DCD5973812F}"/>
              </a:ext>
            </a:extLst>
          </p:cNvPr>
          <p:cNvSpPr txBox="1"/>
          <p:nvPr/>
        </p:nvSpPr>
        <p:spPr>
          <a:xfrm>
            <a:off x="4579559" y="1728443"/>
            <a:ext cx="3718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70C0"/>
                </a:solidFill>
              </a:rPr>
              <a:t>Condiții conform Codului Muncii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300" b="1" dirty="0">
                <a:solidFill>
                  <a:schemeClr val="tx2">
                    <a:lumMod val="25000"/>
                  </a:schemeClr>
                </a:solidFill>
              </a:rPr>
              <a:t>Minimum 25% din salariați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300" b="1" dirty="0">
                <a:solidFill>
                  <a:schemeClr val="tx2">
                    <a:lumMod val="25000"/>
                  </a:schemeClr>
                </a:solidFill>
              </a:rPr>
              <a:t>Durata timpului de muncă poate fi redusă cu cel mult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300" b="1" dirty="0">
                <a:solidFill>
                  <a:schemeClr val="tx2">
                    <a:lumMod val="25000"/>
                  </a:schemeClr>
                </a:solidFill>
              </a:rPr>
              <a:t>Acordul scris al salariaților vizați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300" b="1" dirty="0">
                <a:solidFill>
                  <a:schemeClr val="tx2">
                    <a:lumMod val="25000"/>
                  </a:schemeClr>
                </a:solidFill>
              </a:rPr>
              <a:t>Regimul poate fi până la 3 luni consecutive (max. 5 luni / an)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9437341-BC26-430F-8EC2-72EBDC8ED3C1}"/>
              </a:ext>
            </a:extLst>
          </p:cNvPr>
          <p:cNvSpPr/>
          <p:nvPr/>
        </p:nvSpPr>
        <p:spPr>
          <a:xfrm>
            <a:off x="8475250" y="364316"/>
            <a:ext cx="3093690" cy="2951822"/>
          </a:xfrm>
          <a:prstGeom prst="roundRect">
            <a:avLst>
              <a:gd name="adj" fmla="val 53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958DE6-36A9-44B0-A973-F721382BC921}"/>
              </a:ext>
            </a:extLst>
          </p:cNvPr>
          <p:cNvSpPr txBox="1"/>
          <p:nvPr/>
        </p:nvSpPr>
        <p:spPr>
          <a:xfrm>
            <a:off x="8504283" y="347559"/>
            <a:ext cx="288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70C0"/>
                </a:solidFill>
              </a:rPr>
              <a:t>Plata salariului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73D057-7F80-44B8-89BB-EE11E3405B83}"/>
              </a:ext>
            </a:extLst>
          </p:cNvPr>
          <p:cNvSpPr txBox="1"/>
          <p:nvPr/>
        </p:nvSpPr>
        <p:spPr>
          <a:xfrm>
            <a:off x="8655280" y="2940106"/>
            <a:ext cx="30910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tx2">
                    <a:lumMod val="25000"/>
                  </a:schemeClr>
                </a:solidFill>
              </a:rPr>
              <a:t>Regim normal       </a:t>
            </a:r>
            <a:r>
              <a:rPr lang="ro-RO" sz="1600" b="1" dirty="0">
                <a:solidFill>
                  <a:srgbClr val="0070C0"/>
                </a:solidFill>
              </a:rPr>
              <a:t>R.A.R.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9E7569-F5AE-4771-9928-E8550F5760AB}"/>
              </a:ext>
            </a:extLst>
          </p:cNvPr>
          <p:cNvSpPr/>
          <p:nvPr/>
        </p:nvSpPr>
        <p:spPr>
          <a:xfrm>
            <a:off x="9135725" y="713607"/>
            <a:ext cx="528038" cy="2208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A73A01-6E74-49BF-A7CB-AA919CB679C3}"/>
              </a:ext>
            </a:extLst>
          </p:cNvPr>
          <p:cNvSpPr txBox="1"/>
          <p:nvPr/>
        </p:nvSpPr>
        <p:spPr>
          <a:xfrm>
            <a:off x="8527531" y="1042971"/>
            <a:ext cx="10929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chemeClr val="tx2">
                    <a:lumMod val="25000"/>
                  </a:schemeClr>
                </a:solidFill>
              </a:rPr>
              <a:t>100% </a:t>
            </a:r>
            <a:br>
              <a:rPr lang="ro-RO" sz="160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o-RO" sz="1600" b="1" dirty="0">
                <a:solidFill>
                  <a:schemeClr val="tx2">
                    <a:lumMod val="25000"/>
                  </a:schemeClr>
                </a:solidFill>
              </a:rPr>
              <a:t>lucrat și plătit de angajator</a:t>
            </a:r>
            <a:endParaRPr lang="en-US" sz="16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8FC63D-C6FE-4DFB-8F4E-27CF3CE1118E}"/>
              </a:ext>
            </a:extLst>
          </p:cNvPr>
          <p:cNvSpPr/>
          <p:nvPr/>
        </p:nvSpPr>
        <p:spPr>
          <a:xfrm>
            <a:off x="10421919" y="837488"/>
            <a:ext cx="528038" cy="20848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4A23AB9-95C8-4E4D-B01B-174055A2C37B}"/>
              </a:ext>
            </a:extLst>
          </p:cNvPr>
          <p:cNvSpPr/>
          <p:nvPr/>
        </p:nvSpPr>
        <p:spPr>
          <a:xfrm>
            <a:off x="10421919" y="1210009"/>
            <a:ext cx="528038" cy="53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676D6B-B8C8-48DA-AD00-EB634EE16EAD}"/>
              </a:ext>
            </a:extLst>
          </p:cNvPr>
          <p:cNvSpPr txBox="1"/>
          <p:nvPr/>
        </p:nvSpPr>
        <p:spPr>
          <a:xfrm>
            <a:off x="9746576" y="1864084"/>
            <a:ext cx="1789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0070C0"/>
                </a:solidFill>
              </a:rPr>
              <a:t>min. 50% </a:t>
            </a:r>
            <a:br>
              <a:rPr lang="ro-RO" sz="1400" b="1" dirty="0">
                <a:solidFill>
                  <a:srgbClr val="0070C0"/>
                </a:solidFill>
              </a:rPr>
            </a:br>
            <a:r>
              <a:rPr lang="ro-RO" sz="1400" b="1" dirty="0">
                <a:solidFill>
                  <a:srgbClr val="0070C0"/>
                </a:solidFill>
              </a:rPr>
              <a:t>din timpul de lucru este lucrat și plătit de angajator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45293D0-ECB5-479B-88A3-27941D047333}"/>
              </a:ext>
            </a:extLst>
          </p:cNvPr>
          <p:cNvSpPr/>
          <p:nvPr/>
        </p:nvSpPr>
        <p:spPr>
          <a:xfrm>
            <a:off x="10421919" y="713607"/>
            <a:ext cx="528038" cy="49640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64F411-FDA9-47CE-AE7D-8B2A91914F16}"/>
              </a:ext>
            </a:extLst>
          </p:cNvPr>
          <p:cNvSpPr txBox="1"/>
          <p:nvPr/>
        </p:nvSpPr>
        <p:spPr>
          <a:xfrm>
            <a:off x="9778796" y="843928"/>
            <a:ext cx="17743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0070C0"/>
                </a:solidFill>
              </a:rPr>
              <a:t>50% din valoarea timpului nelucrat este plătită de ANOFM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6AB1E86-7428-4FBA-BD9B-9EA5A3355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302" y="5651336"/>
            <a:ext cx="2826286" cy="9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9" grpId="0"/>
      <p:bldP spid="23" grpId="0"/>
      <p:bldP spid="35" grpId="0" animBg="1"/>
      <p:bldP spid="36" grpId="0"/>
      <p:bldP spid="39" grpId="0" animBg="1"/>
      <p:bldP spid="41" grpId="0"/>
      <p:bldP spid="42" grpId="0"/>
      <p:bldP spid="17" grpId="0" animBg="1"/>
      <p:bldP spid="43" grpId="0"/>
      <p:bldP spid="44" grpId="0" animBg="1"/>
      <p:bldP spid="45" grpId="0" animBg="1"/>
      <p:bldP spid="46" grpId="0"/>
      <p:bldP spid="48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7BBBC3-D75D-4FA3-8327-8529769F5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583"/>
            <a:ext cx="12222060" cy="5930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82C20-480F-45AF-B873-B31E0E817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7" t="27500" r="83438" b="70555"/>
          <a:stretch/>
        </p:blipFill>
        <p:spPr>
          <a:xfrm>
            <a:off x="1435067" y="1289383"/>
            <a:ext cx="1240971" cy="114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3CC027-81B4-4658-A37B-27CD8CEA7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7" t="27500" r="83438" b="70555"/>
          <a:stretch/>
        </p:blipFill>
        <p:spPr>
          <a:xfrm>
            <a:off x="528688" y="1403683"/>
            <a:ext cx="1341139" cy="123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A2A29A-C043-4FD3-A550-22F811891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7" t="27500" r="83438" b="70555"/>
          <a:stretch/>
        </p:blipFill>
        <p:spPr>
          <a:xfrm>
            <a:off x="1334899" y="1554163"/>
            <a:ext cx="1240971" cy="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13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{C041250A-D9F5-4FDD-B8D3-1DBDC9597381}tf11665031_win32</Template>
  <TotalTime>1101</TotalTime>
  <Words>506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Nova</vt:lpstr>
      <vt:lpstr>Arial Nova Light</vt:lpstr>
      <vt:lpstr>Wingdings 2</vt:lpstr>
      <vt:lpstr>SlateVTI</vt:lpstr>
      <vt:lpstr>Măsuri de sprijin pentru angajatori  și salariați în contextul pandemiei  COVID-19</vt:lpstr>
      <vt:lpstr>Compensații pentru zilele libere  acordate pentru vaccinare</vt:lpstr>
      <vt:lpstr>PowerPoint Presentation</vt:lpstr>
      <vt:lpstr>Zile libere și indemnizații salariaților  cu copii care învață online</vt:lpstr>
      <vt:lpstr>PowerPoint Presentation</vt:lpstr>
      <vt:lpstr>Indemnizații salariaților în  șomaj tehnic</vt:lpstr>
      <vt:lpstr>PowerPoint Presentation</vt:lpstr>
      <vt:lpstr>Regimul de  activitate redusă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Măsuri de sprijin pentru angajatori  și salariați în contextul pandemiei  COVID-19</dc:title>
  <dc:creator>Marcel Spatari</dc:creator>
  <cp:lastModifiedBy>Marina Botnaru</cp:lastModifiedBy>
  <cp:revision>5</cp:revision>
  <dcterms:created xsi:type="dcterms:W3CDTF">2022-01-18T18:39:12Z</dcterms:created>
  <dcterms:modified xsi:type="dcterms:W3CDTF">2022-01-19T17:27:25Z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